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3411200" cy="1005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5F"/>
    <a:srgbClr val="FFEC83"/>
    <a:srgbClr val="770E29"/>
    <a:srgbClr val="771C2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58" d="100"/>
          <a:sy n="58" d="100"/>
        </p:scale>
        <p:origin x="86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AF80EE-77A7-4B03-910D-F67AD29300A3}"/>
              </a:ext>
            </a:extLst>
          </p:cNvPr>
          <p:cNvSpPr/>
          <p:nvPr userDrawn="1"/>
        </p:nvSpPr>
        <p:spPr>
          <a:xfrm>
            <a:off x="0" y="1299596"/>
            <a:ext cx="13411200" cy="6943067"/>
          </a:xfrm>
          <a:prstGeom prst="rect">
            <a:avLst/>
          </a:prstGeom>
          <a:solidFill>
            <a:srgbClr val="770E2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5840" y="1646133"/>
            <a:ext cx="11399520" cy="3501813"/>
          </a:xfrm>
        </p:spPr>
        <p:txBody>
          <a:bodyPr anchor="b"/>
          <a:lstStyle>
            <a:lvl1pPr algn="ctr">
              <a:defRPr sz="88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5282989"/>
            <a:ext cx="10058400" cy="2428451"/>
          </a:xfrm>
        </p:spPr>
        <p:txBody>
          <a:bodyPr/>
          <a:lstStyle>
            <a:lvl1pPr marL="0" indent="0" algn="ctr">
              <a:buNone/>
              <a:defRPr sz="3520">
                <a:latin typeface="ITC Lubalin Graph Std Book" panose="02060502020205020404" pitchFamily="18" charset="0"/>
              </a:defRPr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85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638CD5-787F-44A0-81E7-9551BA1773E2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ITC Lubalin Graph Std Book" panose="02060502020205020404" pitchFamily="18" charset="0"/>
              </a:defRPr>
            </a:lvl1pPr>
            <a:lvl2pPr>
              <a:defRPr>
                <a:latin typeface="ITC Lubalin Graph Std Book" panose="02060502020205020404" pitchFamily="18" charset="0"/>
              </a:defRPr>
            </a:lvl2pPr>
            <a:lvl3pPr>
              <a:defRPr>
                <a:latin typeface="ITC Lubalin Graph Std Book" panose="02060502020205020404" pitchFamily="18" charset="0"/>
              </a:defRPr>
            </a:lvl3pPr>
            <a:lvl4pPr>
              <a:defRPr>
                <a:latin typeface="ITC Lubalin Graph Std Book" panose="02060502020205020404" pitchFamily="18" charset="0"/>
              </a:defRPr>
            </a:lvl4pPr>
            <a:lvl5pPr>
              <a:defRPr>
                <a:latin typeface="ITC Lubalin Graph Std Book" panose="020605020202050204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6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3EBDAE-320C-4E4B-A1EE-282EE983F217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036" y="2507618"/>
            <a:ext cx="11567160" cy="4184014"/>
          </a:xfrm>
        </p:spPr>
        <p:txBody>
          <a:bodyPr anchor="b"/>
          <a:lstStyle>
            <a:lvl1pPr>
              <a:defRPr sz="8800"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036" y="6731215"/>
            <a:ext cx="1156716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/>
                </a:solidFill>
                <a:latin typeface="ITC Lubalin Graph Std Book" panose="02060502020205020404" pitchFamily="18" charset="0"/>
              </a:defRPr>
            </a:lvl1pPr>
            <a:lvl2pPr marL="670575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12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3603B8-A2E6-4EEC-9CB5-92D8816E6266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2020" y="2677584"/>
            <a:ext cx="5699760" cy="6381962"/>
          </a:xfrm>
        </p:spPr>
        <p:txBody>
          <a:bodyPr/>
          <a:lstStyle>
            <a:lvl1pPr>
              <a:defRPr>
                <a:latin typeface="ITC Lubalin Graph Std Book" panose="02060502020205020404" pitchFamily="18" charset="0"/>
              </a:defRPr>
            </a:lvl1pPr>
            <a:lvl2pPr>
              <a:defRPr>
                <a:latin typeface="ITC Lubalin Graph Std Book" panose="02060502020205020404" pitchFamily="18" charset="0"/>
              </a:defRPr>
            </a:lvl2pPr>
            <a:lvl3pPr>
              <a:defRPr>
                <a:latin typeface="ITC Lubalin Graph Std Book" panose="02060502020205020404" pitchFamily="18" charset="0"/>
              </a:defRPr>
            </a:lvl3pPr>
            <a:lvl4pPr>
              <a:defRPr>
                <a:latin typeface="ITC Lubalin Graph Std Book" panose="02060502020205020404" pitchFamily="18" charset="0"/>
              </a:defRPr>
            </a:lvl4pPr>
            <a:lvl5pPr>
              <a:defRPr>
                <a:latin typeface="ITC Lubalin Graph Std Book" panose="020605020202050204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9420" y="2677584"/>
            <a:ext cx="5699760" cy="6381962"/>
          </a:xfrm>
        </p:spPr>
        <p:txBody>
          <a:bodyPr/>
          <a:lstStyle>
            <a:lvl1pPr>
              <a:defRPr>
                <a:latin typeface="ITC Lubalin Graph Std Book" panose="02060502020205020404" pitchFamily="18" charset="0"/>
              </a:defRPr>
            </a:lvl1pPr>
            <a:lvl2pPr>
              <a:defRPr>
                <a:latin typeface="ITC Lubalin Graph Std Book" panose="02060502020205020404" pitchFamily="18" charset="0"/>
              </a:defRPr>
            </a:lvl2pPr>
            <a:lvl3pPr>
              <a:defRPr>
                <a:latin typeface="ITC Lubalin Graph Std Book" panose="02060502020205020404" pitchFamily="18" charset="0"/>
              </a:defRPr>
            </a:lvl3pPr>
            <a:lvl4pPr>
              <a:defRPr>
                <a:latin typeface="ITC Lubalin Graph Std Book" panose="02060502020205020404" pitchFamily="18" charset="0"/>
              </a:defRPr>
            </a:lvl4pPr>
            <a:lvl5pPr>
              <a:defRPr>
                <a:latin typeface="ITC Lubalin Graph Std Book" panose="020605020202050204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549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767" y="535519"/>
            <a:ext cx="11567160" cy="1944159"/>
          </a:xfrm>
        </p:spPr>
        <p:txBody>
          <a:bodyPr/>
          <a:lstStyle>
            <a:lvl1pPr>
              <a:defRPr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3768" y="2465706"/>
            <a:ext cx="5673565" cy="1208404"/>
          </a:xfrm>
        </p:spPr>
        <p:txBody>
          <a:bodyPr anchor="b"/>
          <a:lstStyle>
            <a:lvl1pPr marL="0" indent="0">
              <a:buNone/>
              <a:defRPr sz="3520" b="1">
                <a:latin typeface="ITC Lubalin Graph Std Book" panose="02060502020205020404" pitchFamily="18" charset="0"/>
              </a:defRPr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F57C97-7266-4D4C-901E-8EB4ACE5916C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3768" y="3674110"/>
            <a:ext cx="5673565" cy="540406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9421" y="2465706"/>
            <a:ext cx="5701507" cy="1208404"/>
          </a:xfrm>
        </p:spPr>
        <p:txBody>
          <a:bodyPr anchor="b"/>
          <a:lstStyle>
            <a:lvl1pPr marL="0" indent="0">
              <a:buNone/>
              <a:defRPr sz="3520" b="1">
                <a:latin typeface="ITC Lubalin Graph Std Book" panose="02060502020205020404" pitchFamily="18" charset="0"/>
              </a:defRPr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9421" y="3674110"/>
            <a:ext cx="5701507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10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81A00F-A151-42C7-B724-25B2F915D843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96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A12EDCA-40C5-48A2-9081-7CAF7EEFBFC5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45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767" y="670560"/>
            <a:ext cx="4325461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1507" y="1448226"/>
            <a:ext cx="6789420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3767" y="3017520"/>
            <a:ext cx="4325461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9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767" y="670560"/>
            <a:ext cx="4325461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01507" y="1448226"/>
            <a:ext cx="6789420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3767" y="3017520"/>
            <a:ext cx="4325461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9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04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7391" y="535517"/>
            <a:ext cx="2891790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2021" y="535517"/>
            <a:ext cx="8507730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03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2020" y="535519"/>
            <a:ext cx="115671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2020" y="2677584"/>
            <a:ext cx="115671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2020" y="9322649"/>
            <a:ext cx="30175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EBC32-2605-485C-A94B-A5C818ECD9AC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2460" y="9322649"/>
            <a:ext cx="45262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1660" y="9322649"/>
            <a:ext cx="30175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4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oastmasters.org/login?returnUrl=/start-pathway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3495.toastmastersclubs.org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toastmasters@list.nist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24296AD-7FE7-4F6C-ACC9-D7169850BC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Instructions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DCF7A22-8684-442C-A209-2C5C1948F8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EC83"/>
                </a:solidFill>
              </a:rPr>
              <a:t>How to add fulfilled meeting roles to your Pathways profile</a:t>
            </a:r>
          </a:p>
        </p:txBody>
      </p:sp>
      <p:pic>
        <p:nvPicPr>
          <p:cNvPr id="1026" name="Picture 2" descr="https://www.toastmasters.org/resources/logos-images-and-templates/~/media/4C62A354271C43A7BE3BC20CFC1F9235.ashx">
            <a:extLst>
              <a:ext uri="{FF2B5EF4-FFF2-40B4-BE49-F238E27FC236}">
                <a16:creationId xmlns:a16="http://schemas.microsoft.com/office/drawing/2014/main" id="{882AF4F3-8FCA-4E6E-9BE5-C5CC766ED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186548"/>
            <a:ext cx="863917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C44569-E7EE-43C3-951B-C4051403B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383" y="7188732"/>
            <a:ext cx="4174435" cy="192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98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90FD6-3C5C-4092-A564-4C7EE90E6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add meeting roles to your profile?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0E1FB-AFCC-4409-BAB7-5712AD16A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Montserrat" panose="00000500000000000000" pitchFamily="2" charset="0"/>
              </a:rPr>
              <a:t>As part of Pathways, you need to fulfill the following meeting roles at least once in order to complete each Level</a:t>
            </a:r>
          </a:p>
          <a:p>
            <a:pPr lvl="1"/>
            <a:r>
              <a:rPr lang="en-US">
                <a:latin typeface="Montserrat" panose="00000500000000000000" pitchFamily="2" charset="0"/>
              </a:rPr>
              <a:t>Ah-Counter </a:t>
            </a:r>
          </a:p>
          <a:p>
            <a:pPr lvl="1"/>
            <a:r>
              <a:rPr lang="en-US" dirty="0">
                <a:latin typeface="Montserrat" panose="00000500000000000000" pitchFamily="2" charset="0"/>
              </a:rPr>
              <a:t>General Evaluator</a:t>
            </a:r>
          </a:p>
          <a:p>
            <a:pPr lvl="1"/>
            <a:r>
              <a:rPr lang="en-US" dirty="0">
                <a:latin typeface="Montserrat" panose="00000500000000000000" pitchFamily="2" charset="0"/>
              </a:rPr>
              <a:t>Grammarian</a:t>
            </a:r>
          </a:p>
          <a:p>
            <a:pPr lvl="1"/>
            <a:r>
              <a:rPr lang="en-US" dirty="0">
                <a:latin typeface="Montserrat" panose="00000500000000000000" pitchFamily="2" charset="0"/>
              </a:rPr>
              <a:t>Speech Evaluator (also need to complete within Level 1)</a:t>
            </a:r>
          </a:p>
          <a:p>
            <a:pPr lvl="1"/>
            <a:r>
              <a:rPr lang="en-US" dirty="0">
                <a:latin typeface="Montserrat" panose="00000500000000000000" pitchFamily="2" charset="0"/>
              </a:rPr>
              <a:t>Timer (you can put the same date for Ah-Counter and Grammarian)</a:t>
            </a:r>
          </a:p>
          <a:p>
            <a:pPr lvl="1"/>
            <a:r>
              <a:rPr lang="en-US" dirty="0">
                <a:latin typeface="Montserrat" panose="00000500000000000000" pitchFamily="2" charset="0"/>
              </a:rPr>
              <a:t>Toastmaster</a:t>
            </a:r>
          </a:p>
          <a:p>
            <a:pPr lvl="1"/>
            <a:r>
              <a:rPr lang="en-US" dirty="0">
                <a:latin typeface="Montserrat" panose="00000500000000000000" pitchFamily="2" charset="0"/>
              </a:rPr>
              <a:t>Table </a:t>
            </a:r>
            <a:r>
              <a:rPr lang="en-US" dirty="0" err="1">
                <a:latin typeface="Montserrat" panose="00000500000000000000" pitchFamily="2" charset="0"/>
              </a:rPr>
              <a:t>Topicsmaster</a:t>
            </a:r>
            <a:endParaRPr lang="en-US" dirty="0">
              <a:latin typeface="Montserrat" panose="00000500000000000000" pitchFamily="2" charset="0"/>
            </a:endParaRPr>
          </a:p>
          <a:p>
            <a:pPr marL="0" indent="0">
              <a:buNone/>
            </a:pPr>
            <a:endParaRPr lang="en-US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275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82CF3-C61C-4FC6-A851-74583E729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Navigate to </a:t>
            </a:r>
            <a:r>
              <a:rPr lang="en-US" dirty="0">
                <a:hlinkClick r:id="rId2"/>
              </a:rPr>
              <a:t>Basecamp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2ABEA8-08AC-4947-951A-67261DFF2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08617"/>
            <a:ext cx="13411200" cy="613588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604750D-D38F-4BBE-A2AA-B018A8B3E2D0}"/>
              </a:ext>
            </a:extLst>
          </p:cNvPr>
          <p:cNvSpPr/>
          <p:nvPr/>
        </p:nvSpPr>
        <p:spPr>
          <a:xfrm>
            <a:off x="5605670" y="3820863"/>
            <a:ext cx="2398644" cy="463826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558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4C8C0-C25C-4129-9558-AA5E22605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in as a Member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835F33-4973-4A99-82D2-D111BB652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9678"/>
            <a:ext cx="13411200" cy="65467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B0736F5-63FD-4C97-AEA0-8AB0F6B0FF3A}"/>
              </a:ext>
            </a:extLst>
          </p:cNvPr>
          <p:cNvSpPr/>
          <p:nvPr/>
        </p:nvSpPr>
        <p:spPr>
          <a:xfrm>
            <a:off x="5506278" y="7133906"/>
            <a:ext cx="2398644" cy="463826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106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55266-7B9C-495B-89AA-970B45929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" y="310233"/>
            <a:ext cx="11567160" cy="1944159"/>
          </a:xfrm>
        </p:spPr>
        <p:txBody>
          <a:bodyPr>
            <a:normAutofit fontScale="90000"/>
          </a:bodyPr>
          <a:lstStyle/>
          <a:p>
            <a:r>
              <a:rPr lang="en-US" dirty="0"/>
              <a:t>Click on the “gear” near your profile’s picture &gt; go to “My Account”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A2B25D-7EE0-4269-AD96-E6B8A862D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9678"/>
            <a:ext cx="13411200" cy="655014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F082FEF-E51D-4D56-AA5A-C19162F1C681}"/>
              </a:ext>
            </a:extLst>
          </p:cNvPr>
          <p:cNvSpPr/>
          <p:nvPr/>
        </p:nvSpPr>
        <p:spPr>
          <a:xfrm>
            <a:off x="12814852" y="2840202"/>
            <a:ext cx="596348" cy="463826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921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7C6BE-512C-4B92-B92F-26AD42C1E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" y="535519"/>
            <a:ext cx="11567160" cy="1598081"/>
          </a:xfrm>
        </p:spPr>
        <p:txBody>
          <a:bodyPr>
            <a:normAutofit fontScale="90000"/>
          </a:bodyPr>
          <a:lstStyle/>
          <a:p>
            <a:r>
              <a:rPr lang="en-US" dirty="0"/>
              <a:t>Scroll down page to Meeting Roles and enter the date on which each role was fulfilled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2CB749-34CD-4FBC-95D0-5EDEF8EF4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57256"/>
            <a:ext cx="13411200" cy="687870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722D8A1-31B0-44EF-BCDF-9EEC831CDDFE}"/>
              </a:ext>
            </a:extLst>
          </p:cNvPr>
          <p:cNvSpPr/>
          <p:nvPr/>
        </p:nvSpPr>
        <p:spPr>
          <a:xfrm>
            <a:off x="1358347" y="5185838"/>
            <a:ext cx="4061791" cy="1042684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4416C2-AAE9-4542-A682-EF2D207AE34B}"/>
              </a:ext>
            </a:extLst>
          </p:cNvPr>
          <p:cNvSpPr txBox="1"/>
          <p:nvPr/>
        </p:nvSpPr>
        <p:spPr>
          <a:xfrm>
            <a:off x="5632175" y="2983007"/>
            <a:ext cx="7368208" cy="4524315"/>
          </a:xfrm>
          <a:prstGeom prst="rect">
            <a:avLst/>
          </a:prstGeom>
          <a:solidFill>
            <a:srgbClr val="003D5F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Toastmasters counts Ah-Counter and Grammarian as two separate roles, but you can put the same date for both since we combine the roles during meetings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If you’ve forgotten the exact date, you can look at past agendas on our </a:t>
            </a:r>
            <a:r>
              <a:rPr lang="en-US" sz="3600" dirty="0">
                <a:solidFill>
                  <a:schemeClr val="bg1"/>
                </a:solidFill>
                <a:hlinkClick r:id="rId3"/>
              </a:rPr>
              <a:t>club’s site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7AEDD2-164E-4D54-9152-B0743EADF066}"/>
              </a:ext>
            </a:extLst>
          </p:cNvPr>
          <p:cNvSpPr txBox="1"/>
          <p:nvPr/>
        </p:nvSpPr>
        <p:spPr>
          <a:xfrm>
            <a:off x="6705600" y="7930978"/>
            <a:ext cx="5844209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Don’t forget to press SAVE</a:t>
            </a:r>
          </a:p>
        </p:txBody>
      </p:sp>
    </p:spTree>
    <p:extLst>
      <p:ext uri="{BB962C8B-B14F-4D97-AF65-F5344CB8AC3E}">
        <p14:creationId xmlns:p14="http://schemas.microsoft.com/office/powerpoint/2010/main" val="2278126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85CCA-D3A7-4B13-A252-F46358BEF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80793-E401-4556-9FB7-B83A7BDFA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Email your officers at </a:t>
            </a:r>
            <a:r>
              <a:rPr lang="en-US" dirty="0">
                <a:hlinkClick r:id="rId2"/>
              </a:rPr>
              <a:t>toastmasters@list.nist.gov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2146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</TotalTime>
  <Words>174</Words>
  <Application>Microsoft Office PowerPoint</Application>
  <PresentationFormat>Custom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ITC Lubalin Graph Std Book</vt:lpstr>
      <vt:lpstr>Montserrat</vt:lpstr>
      <vt:lpstr>Office Theme</vt:lpstr>
      <vt:lpstr>Instructions</vt:lpstr>
      <vt:lpstr>Why add meeting roles to your profile? </vt:lpstr>
      <vt:lpstr>Navigate to Basecamp</vt:lpstr>
      <vt:lpstr>Log in as a Member</vt:lpstr>
      <vt:lpstr>Click on the “gear” near your profile’s picture &gt; go to “My Account”</vt:lpstr>
      <vt:lpstr>Scroll down page to Meeting Roles and enter the date on which each role was fulfilled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Ng, Lisa (Fed)</dc:creator>
  <cp:lastModifiedBy>Ng, Lisa (Fed)</cp:lastModifiedBy>
  <cp:revision>59</cp:revision>
  <cp:lastPrinted>2017-09-22T15:49:14Z</cp:lastPrinted>
  <dcterms:created xsi:type="dcterms:W3CDTF">2017-09-20T03:17:03Z</dcterms:created>
  <dcterms:modified xsi:type="dcterms:W3CDTF">2018-07-10T14:00:25Z</dcterms:modified>
</cp:coreProperties>
</file>