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0" r:id="rId15"/>
    <p:sldId id="263" r:id="rId16"/>
  </p:sldIdLst>
  <p:sldSz cx="134112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0E29"/>
    <a:srgbClr val="003D5F"/>
    <a:srgbClr val="FFEC83"/>
    <a:srgbClr val="771C2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58" d="100"/>
          <a:sy n="58" d="100"/>
        </p:scale>
        <p:origin x="86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AF80EE-77A7-4B03-910D-F67AD29300A3}"/>
              </a:ext>
            </a:extLst>
          </p:cNvPr>
          <p:cNvSpPr/>
          <p:nvPr userDrawn="1"/>
        </p:nvSpPr>
        <p:spPr>
          <a:xfrm>
            <a:off x="0" y="1299596"/>
            <a:ext cx="13411200" cy="6943067"/>
          </a:xfrm>
          <a:prstGeom prst="rect">
            <a:avLst/>
          </a:prstGeom>
          <a:solidFill>
            <a:srgbClr val="770E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5840" y="1646133"/>
            <a:ext cx="11399520" cy="3501813"/>
          </a:xfrm>
        </p:spPr>
        <p:txBody>
          <a:bodyPr anchor="b"/>
          <a:lstStyle>
            <a:lvl1pPr algn="ctr">
              <a:defRPr sz="88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5282989"/>
            <a:ext cx="10058400" cy="2428451"/>
          </a:xfrm>
        </p:spPr>
        <p:txBody>
          <a:bodyPr/>
          <a:lstStyle>
            <a:lvl1pPr marL="0" indent="0" algn="ctr">
              <a:buNone/>
              <a:defRPr sz="3520">
                <a:latin typeface="ITC Lubalin Graph Std Book" panose="02060502020205020404" pitchFamily="18" charset="0"/>
              </a:defRPr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85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638CD5-787F-44A0-81E7-9551BA1773E2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ITC Lubalin Graph Std Book" panose="02060502020205020404" pitchFamily="18" charset="0"/>
              </a:defRPr>
            </a:lvl1pPr>
            <a:lvl2pPr>
              <a:defRPr>
                <a:latin typeface="ITC Lubalin Graph Std Book" panose="02060502020205020404" pitchFamily="18" charset="0"/>
              </a:defRPr>
            </a:lvl2pPr>
            <a:lvl3pPr>
              <a:defRPr>
                <a:latin typeface="ITC Lubalin Graph Std Book" panose="02060502020205020404" pitchFamily="18" charset="0"/>
              </a:defRPr>
            </a:lvl3pPr>
            <a:lvl4pPr>
              <a:defRPr>
                <a:latin typeface="ITC Lubalin Graph Std Book" panose="02060502020205020404" pitchFamily="18" charset="0"/>
              </a:defRPr>
            </a:lvl4pPr>
            <a:lvl5pPr>
              <a:defRPr>
                <a:latin typeface="ITC Lubalin Graph Std Book" panose="020605020202050204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6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3EBDAE-320C-4E4B-A1EE-282EE983F217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036" y="2507618"/>
            <a:ext cx="11567160" cy="4184014"/>
          </a:xfrm>
        </p:spPr>
        <p:txBody>
          <a:bodyPr anchor="b"/>
          <a:lstStyle>
            <a:lvl1pPr>
              <a:defRPr sz="8800"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036" y="6731215"/>
            <a:ext cx="1156716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  <a:latin typeface="ITC Lubalin Graph Std Book" panose="02060502020205020404" pitchFamily="18" charset="0"/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1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3603B8-A2E6-4EEC-9CB5-92D8816E6266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2020" y="2677584"/>
            <a:ext cx="5699760" cy="6381962"/>
          </a:xfrm>
        </p:spPr>
        <p:txBody>
          <a:bodyPr/>
          <a:lstStyle>
            <a:lvl1pPr>
              <a:defRPr>
                <a:latin typeface="ITC Lubalin Graph Std Book" panose="02060502020205020404" pitchFamily="18" charset="0"/>
              </a:defRPr>
            </a:lvl1pPr>
            <a:lvl2pPr>
              <a:defRPr>
                <a:latin typeface="ITC Lubalin Graph Std Book" panose="02060502020205020404" pitchFamily="18" charset="0"/>
              </a:defRPr>
            </a:lvl2pPr>
            <a:lvl3pPr>
              <a:defRPr>
                <a:latin typeface="ITC Lubalin Graph Std Book" panose="02060502020205020404" pitchFamily="18" charset="0"/>
              </a:defRPr>
            </a:lvl3pPr>
            <a:lvl4pPr>
              <a:defRPr>
                <a:latin typeface="ITC Lubalin Graph Std Book" panose="02060502020205020404" pitchFamily="18" charset="0"/>
              </a:defRPr>
            </a:lvl4pPr>
            <a:lvl5pPr>
              <a:defRPr>
                <a:latin typeface="ITC Lubalin Graph Std Book" panose="020605020202050204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9420" y="2677584"/>
            <a:ext cx="5699760" cy="6381962"/>
          </a:xfrm>
        </p:spPr>
        <p:txBody>
          <a:bodyPr/>
          <a:lstStyle>
            <a:lvl1pPr>
              <a:defRPr>
                <a:latin typeface="ITC Lubalin Graph Std Book" panose="02060502020205020404" pitchFamily="18" charset="0"/>
              </a:defRPr>
            </a:lvl1pPr>
            <a:lvl2pPr>
              <a:defRPr>
                <a:latin typeface="ITC Lubalin Graph Std Book" panose="02060502020205020404" pitchFamily="18" charset="0"/>
              </a:defRPr>
            </a:lvl2pPr>
            <a:lvl3pPr>
              <a:defRPr>
                <a:latin typeface="ITC Lubalin Graph Std Book" panose="02060502020205020404" pitchFamily="18" charset="0"/>
              </a:defRPr>
            </a:lvl3pPr>
            <a:lvl4pPr>
              <a:defRPr>
                <a:latin typeface="ITC Lubalin Graph Std Book" panose="02060502020205020404" pitchFamily="18" charset="0"/>
              </a:defRPr>
            </a:lvl4pPr>
            <a:lvl5pPr>
              <a:defRPr>
                <a:latin typeface="ITC Lubalin Graph Std Book" panose="020605020202050204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4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535519"/>
            <a:ext cx="11567160" cy="1944159"/>
          </a:xfrm>
        </p:spPr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768" y="2465706"/>
            <a:ext cx="5673565" cy="1208404"/>
          </a:xfrm>
        </p:spPr>
        <p:txBody>
          <a:bodyPr anchor="b"/>
          <a:lstStyle>
            <a:lvl1pPr marL="0" indent="0">
              <a:buNone/>
              <a:defRPr sz="3520" b="1">
                <a:latin typeface="ITC Lubalin Graph Std Book" panose="02060502020205020404" pitchFamily="18" charset="0"/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F57C97-7266-4D4C-901E-8EB4ACE5916C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3768" y="3674110"/>
            <a:ext cx="5673565" cy="540406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9421" y="2465706"/>
            <a:ext cx="5701507" cy="1208404"/>
          </a:xfrm>
        </p:spPr>
        <p:txBody>
          <a:bodyPr anchor="b"/>
          <a:lstStyle>
            <a:lvl1pPr marL="0" indent="0">
              <a:buNone/>
              <a:defRPr sz="3520" b="1">
                <a:latin typeface="ITC Lubalin Graph Std Book" panose="02060502020205020404" pitchFamily="18" charset="0"/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9421" y="3674110"/>
            <a:ext cx="5701507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1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81A00F-A151-42C7-B724-25B2F915D843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70E29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96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A12EDCA-40C5-48A2-9081-7CAF7EEFBFC5}"/>
              </a:ext>
            </a:extLst>
          </p:cNvPr>
          <p:cNvSpPr/>
          <p:nvPr userDrawn="1"/>
        </p:nvSpPr>
        <p:spPr>
          <a:xfrm>
            <a:off x="0" y="9130936"/>
            <a:ext cx="13411200" cy="927463"/>
          </a:xfrm>
          <a:prstGeom prst="rect">
            <a:avLst/>
          </a:prstGeom>
          <a:solidFill>
            <a:srgbClr val="FFEC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16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670560"/>
            <a:ext cx="4325461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1507" y="1448226"/>
            <a:ext cx="6789420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3767" y="3017520"/>
            <a:ext cx="4325461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9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670560"/>
            <a:ext cx="4325461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01507" y="1448226"/>
            <a:ext cx="6789420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3767" y="3017520"/>
            <a:ext cx="4325461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9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0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7391" y="535517"/>
            <a:ext cx="2891790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2021" y="535517"/>
            <a:ext cx="8507730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03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2020" y="2677584"/>
            <a:ext cx="115671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2020" y="9322649"/>
            <a:ext cx="30175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EBC32-2605-485C-A94B-A5C818ECD9AC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2460" y="9322649"/>
            <a:ext cx="45262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1660" y="9322649"/>
            <a:ext cx="30175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CEA20-97D3-48E5-BE2C-C106EE113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4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toastmasters.csod.com/catalog/CustomPage.aspx?id=2000048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oastmasters.org/login?returnUrl=/start-pathway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toastmasters@list.nist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24296AD-7FE7-4F6C-ACC9-D7169850BC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DCF7A22-8684-442C-A209-2C5C1948F8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EC83"/>
                </a:solidFill>
              </a:rPr>
              <a:t>Uploading Evaluations of your speeches</a:t>
            </a:r>
          </a:p>
        </p:txBody>
      </p:sp>
      <p:pic>
        <p:nvPicPr>
          <p:cNvPr id="1026" name="Picture 2" descr="https://www.toastmasters.org/resources/logos-images-and-templates/~/media/4C62A354271C43A7BE3BC20CFC1F9235.ashx">
            <a:extLst>
              <a:ext uri="{FF2B5EF4-FFF2-40B4-BE49-F238E27FC236}">
                <a16:creationId xmlns:a16="http://schemas.microsoft.com/office/drawing/2014/main" id="{882AF4F3-8FCA-4E6E-9BE5-C5CC766ED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186548"/>
            <a:ext cx="863917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C44569-E7EE-43C3-951B-C4051403B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383" y="7188732"/>
            <a:ext cx="4174435" cy="192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9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0FD6-3C5C-4092-A564-4C7EE90E6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Speaker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0E1FB-AFCC-4409-BAB7-5712AD16A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Montserrat" panose="00000500000000000000" pitchFamily="2" charset="0"/>
              </a:rPr>
              <a:t>Your evaluator can complete the evaluation either by using</a:t>
            </a:r>
          </a:p>
          <a:p>
            <a:pPr lvl="1"/>
            <a:r>
              <a:rPr lang="en-US" dirty="0">
                <a:latin typeface="Montserrat" panose="00000500000000000000" pitchFamily="2" charset="0"/>
              </a:rPr>
              <a:t>The fillable PDF </a:t>
            </a:r>
          </a:p>
          <a:p>
            <a:pPr lvl="2"/>
            <a:r>
              <a:rPr lang="en-US" dirty="0">
                <a:latin typeface="Montserrat" panose="00000500000000000000" pitchFamily="2" charset="0"/>
              </a:rPr>
              <a:t>Download </a:t>
            </a:r>
            <a:r>
              <a:rPr lang="en-US" dirty="0">
                <a:latin typeface="Montserrat" panose="00000500000000000000" pitchFamily="2" charset="0"/>
                <a:hlinkClick r:id="rId2"/>
              </a:rPr>
              <a:t>here</a:t>
            </a:r>
            <a:r>
              <a:rPr lang="en-US" dirty="0">
                <a:latin typeface="Montserrat" panose="00000500000000000000" pitchFamily="2" charset="0"/>
              </a:rPr>
              <a:t> by finding the correct project name</a:t>
            </a:r>
          </a:p>
          <a:p>
            <a:pPr lvl="2"/>
            <a:r>
              <a:rPr lang="en-US" dirty="0">
                <a:latin typeface="Montserrat" panose="00000500000000000000" pitchFamily="2" charset="0"/>
              </a:rPr>
              <a:t>Or the speaker can email you the form</a:t>
            </a:r>
          </a:p>
          <a:p>
            <a:pPr lvl="1"/>
            <a:r>
              <a:rPr lang="en-US" dirty="0">
                <a:latin typeface="Montserrat" panose="00000500000000000000" pitchFamily="2" charset="0"/>
              </a:rPr>
              <a:t>By filling-in the printed form</a:t>
            </a:r>
          </a:p>
          <a:p>
            <a:r>
              <a:rPr lang="en-US" dirty="0">
                <a:latin typeface="Montserrat" panose="00000500000000000000" pitchFamily="2" charset="0"/>
              </a:rPr>
              <a:t>You then upload the complete form (either PDF or scanned PDF/image)</a:t>
            </a:r>
          </a:p>
        </p:txBody>
      </p:sp>
    </p:spTree>
    <p:extLst>
      <p:ext uri="{BB962C8B-B14F-4D97-AF65-F5344CB8AC3E}">
        <p14:creationId xmlns:p14="http://schemas.microsoft.com/office/powerpoint/2010/main" val="3098275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82CF3-C61C-4FC6-A851-74583E72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Navigate to </a:t>
            </a:r>
            <a:r>
              <a:rPr lang="en-US" dirty="0">
                <a:hlinkClick r:id="rId2"/>
              </a:rPr>
              <a:t>Basecamp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2ABEA8-08AC-4947-951A-67261DFF2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08617"/>
            <a:ext cx="13411200" cy="613588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604750D-D38F-4BBE-A2AA-B018A8B3E2D0}"/>
              </a:ext>
            </a:extLst>
          </p:cNvPr>
          <p:cNvSpPr/>
          <p:nvPr/>
        </p:nvSpPr>
        <p:spPr>
          <a:xfrm>
            <a:off x="5605670" y="3820863"/>
            <a:ext cx="2398644" cy="463826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558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4C8C0-C25C-4129-9558-AA5E22605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in as a Member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835F33-4973-4A99-82D2-D111BB652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9678"/>
            <a:ext cx="13411200" cy="65467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B0736F5-63FD-4C97-AEA0-8AB0F6B0FF3A}"/>
              </a:ext>
            </a:extLst>
          </p:cNvPr>
          <p:cNvSpPr/>
          <p:nvPr/>
        </p:nvSpPr>
        <p:spPr>
          <a:xfrm>
            <a:off x="5506278" y="7133906"/>
            <a:ext cx="2398644" cy="463826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06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C94F54-75F4-45B5-B428-2AEF66F96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0976"/>
            <a:ext cx="13411200" cy="38964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755266-7B9C-495B-89AA-970B4592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310233"/>
            <a:ext cx="11567160" cy="1944159"/>
          </a:xfrm>
        </p:spPr>
        <p:txBody>
          <a:bodyPr>
            <a:normAutofit/>
          </a:bodyPr>
          <a:lstStyle/>
          <a:p>
            <a:r>
              <a:rPr lang="en-US" dirty="0"/>
              <a:t>Click on My Education Transcript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F082FEF-E51D-4D56-AA5A-C19162F1C681}"/>
              </a:ext>
            </a:extLst>
          </p:cNvPr>
          <p:cNvSpPr/>
          <p:nvPr/>
        </p:nvSpPr>
        <p:spPr>
          <a:xfrm>
            <a:off x="3591338" y="3184758"/>
            <a:ext cx="1948071" cy="1983590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921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E83E26-BE86-4552-BB96-4CCF41489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3745"/>
            <a:ext cx="13411200" cy="70828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47C6BE-512C-4B92-B92F-26AD42C1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598081"/>
          </a:xfrm>
        </p:spPr>
        <p:txBody>
          <a:bodyPr>
            <a:normAutofit/>
          </a:bodyPr>
          <a:lstStyle/>
          <a:p>
            <a:r>
              <a:rPr lang="en-US" dirty="0"/>
              <a:t>Click on E-portfolio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4416C2-AAE9-4542-A682-EF2D207AE34B}"/>
              </a:ext>
            </a:extLst>
          </p:cNvPr>
          <p:cNvSpPr txBox="1"/>
          <p:nvPr/>
        </p:nvSpPr>
        <p:spPr>
          <a:xfrm>
            <a:off x="922021" y="5542605"/>
            <a:ext cx="3954780" cy="646331"/>
          </a:xfrm>
          <a:prstGeom prst="rect">
            <a:avLst/>
          </a:prstGeom>
          <a:solidFill>
            <a:srgbClr val="003D5F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Click on Documents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C06D7B6-431E-46F7-A34A-F3A2DB1E3CFC}"/>
              </a:ext>
            </a:extLst>
          </p:cNvPr>
          <p:cNvSpPr/>
          <p:nvPr/>
        </p:nvSpPr>
        <p:spPr>
          <a:xfrm>
            <a:off x="6049619" y="2780484"/>
            <a:ext cx="1437860" cy="1042684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D4748EB-4009-44CA-8B5A-6FE896115C0E}"/>
              </a:ext>
            </a:extLst>
          </p:cNvPr>
          <p:cNvSpPr/>
          <p:nvPr/>
        </p:nvSpPr>
        <p:spPr>
          <a:xfrm>
            <a:off x="1842053" y="6188936"/>
            <a:ext cx="1437860" cy="646331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126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1D084F-EE9B-48C0-85D1-D11D9DB7A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7841"/>
            <a:ext cx="13411200" cy="70383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47C6BE-512C-4B92-B92F-26AD42C1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598081"/>
          </a:xfrm>
        </p:spPr>
        <p:txBody>
          <a:bodyPr>
            <a:normAutofit/>
          </a:bodyPr>
          <a:lstStyle/>
          <a:p>
            <a:r>
              <a:rPr lang="en-US" dirty="0"/>
              <a:t>Click on correct Level folder</a:t>
            </a:r>
          </a:p>
        </p:txBody>
      </p:sp>
    </p:spTree>
    <p:extLst>
      <p:ext uri="{BB962C8B-B14F-4D97-AF65-F5344CB8AC3E}">
        <p14:creationId xmlns:p14="http://schemas.microsoft.com/office/powerpoint/2010/main" val="3355118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7C6BE-512C-4B92-B92F-26AD42C1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598081"/>
          </a:xfrm>
        </p:spPr>
        <p:txBody>
          <a:bodyPr>
            <a:normAutofit/>
          </a:bodyPr>
          <a:lstStyle/>
          <a:p>
            <a:r>
              <a:rPr lang="en-US" dirty="0"/>
              <a:t>Click on correct Level folder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5ED849-1C14-468B-8593-1D4A70955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5490"/>
            <a:ext cx="13411200" cy="60074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DF910B-1803-409B-9E62-7F8A7E44D72A}"/>
              </a:ext>
            </a:extLst>
          </p:cNvPr>
          <p:cNvSpPr txBox="1"/>
          <p:nvPr/>
        </p:nvSpPr>
        <p:spPr>
          <a:xfrm>
            <a:off x="1067795" y="6106561"/>
            <a:ext cx="10183301" cy="3416320"/>
          </a:xfrm>
          <a:prstGeom prst="rect">
            <a:avLst/>
          </a:prstGeom>
          <a:solidFill>
            <a:srgbClr val="003D5F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Use the Add file button to upload your files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You can use any naming convention you want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Here, they’ve been named according to the Project Name (Evaluation and Feedback), what project number it is (1</a:t>
            </a:r>
            <a:r>
              <a:rPr lang="en-US" sz="3600" baseline="30000" dirty="0">
                <a:solidFill>
                  <a:schemeClr val="bg1"/>
                </a:solidFill>
              </a:rPr>
              <a:t>st</a:t>
            </a:r>
            <a:r>
              <a:rPr lang="en-US" sz="3600" dirty="0">
                <a:solidFill>
                  <a:schemeClr val="bg1"/>
                </a:solidFill>
              </a:rPr>
              <a:t>, 2</a:t>
            </a:r>
            <a:r>
              <a:rPr lang="en-US" sz="3600" baseline="30000" dirty="0">
                <a:solidFill>
                  <a:schemeClr val="bg1"/>
                </a:solidFill>
              </a:rPr>
              <a:t>nd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etc</a:t>
            </a:r>
            <a:r>
              <a:rPr lang="en-US" sz="3600" dirty="0">
                <a:solidFill>
                  <a:schemeClr val="bg1"/>
                </a:solidFill>
              </a:rPr>
              <a:t>), and what date they were completed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7AC363B-E504-4F39-9695-A3C3236F8F6F}"/>
              </a:ext>
            </a:extLst>
          </p:cNvPr>
          <p:cNvSpPr/>
          <p:nvPr/>
        </p:nvSpPr>
        <p:spPr>
          <a:xfrm>
            <a:off x="11770250" y="4227614"/>
            <a:ext cx="1437860" cy="646331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2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1798ABD-01EA-4D85-91C9-D38CF34030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3"/>
          <a:stretch/>
        </p:blipFill>
        <p:spPr>
          <a:xfrm>
            <a:off x="185530" y="7038185"/>
            <a:ext cx="13225670" cy="17732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47C6BE-512C-4B92-B92F-26AD42C1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598081"/>
          </a:xfrm>
        </p:spPr>
        <p:txBody>
          <a:bodyPr>
            <a:normAutofit fontScale="90000"/>
          </a:bodyPr>
          <a:lstStyle/>
          <a:p>
            <a:r>
              <a:rPr lang="en-US" dirty="0"/>
              <a:t>Click Select a File in pop-up window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3D1A63-05E9-4295-A60E-D5AECB749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09" y="2379800"/>
            <a:ext cx="6696075" cy="3019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9E3620-17ED-419D-A919-16469812C38A}"/>
              </a:ext>
            </a:extLst>
          </p:cNvPr>
          <p:cNvSpPr txBox="1"/>
          <p:nvPr/>
        </p:nvSpPr>
        <p:spPr>
          <a:xfrm>
            <a:off x="7997729" y="4245063"/>
            <a:ext cx="5085025" cy="2308324"/>
          </a:xfrm>
          <a:prstGeom prst="rect">
            <a:avLst/>
          </a:prstGeom>
          <a:solidFill>
            <a:srgbClr val="003D5F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Then click Add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You can Open and Delete files using the drop-down icon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E9FF1DF-6449-48DE-A9BE-E470C77ED124}"/>
              </a:ext>
            </a:extLst>
          </p:cNvPr>
          <p:cNvSpPr/>
          <p:nvPr/>
        </p:nvSpPr>
        <p:spPr>
          <a:xfrm>
            <a:off x="6159445" y="4706034"/>
            <a:ext cx="1437860" cy="646331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8CCA5C5-4C34-4555-AC09-CCFEA47E32F8}"/>
              </a:ext>
            </a:extLst>
          </p:cNvPr>
          <p:cNvSpPr/>
          <p:nvPr/>
        </p:nvSpPr>
        <p:spPr>
          <a:xfrm>
            <a:off x="12475928" y="7278468"/>
            <a:ext cx="922020" cy="646331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081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7C6BE-512C-4B92-B92F-26AD42C1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598081"/>
          </a:xfrm>
        </p:spPr>
        <p:txBody>
          <a:bodyPr>
            <a:noAutofit/>
          </a:bodyPr>
          <a:lstStyle/>
          <a:p>
            <a:r>
              <a:rPr lang="en-US" sz="4400" dirty="0"/>
              <a:t>Be sure to complete the self-evaluation by going back to Home and clicking on Open Curriculum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2CA4D8-0810-427C-AD93-F363F4EDA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0976"/>
            <a:ext cx="13411200" cy="389644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FB32E51-95B1-4503-BF75-E72A5501D0A6}"/>
              </a:ext>
            </a:extLst>
          </p:cNvPr>
          <p:cNvSpPr/>
          <p:nvPr/>
        </p:nvSpPr>
        <p:spPr>
          <a:xfrm>
            <a:off x="8560903" y="5976730"/>
            <a:ext cx="1948071" cy="437322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579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55266-7B9C-495B-89AA-970B45929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Checkmarks appear next to completed Projects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615A07-1B2A-479C-9895-AB5C835ED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2444197"/>
            <a:ext cx="8915400" cy="69723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FA25512-8467-48E3-BEA6-1C6AFFB119FB}"/>
              </a:ext>
            </a:extLst>
          </p:cNvPr>
          <p:cNvSpPr/>
          <p:nvPr/>
        </p:nvSpPr>
        <p:spPr>
          <a:xfrm>
            <a:off x="2934363" y="4097946"/>
            <a:ext cx="922020" cy="646331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87E10CB-A143-4773-8A6B-A8ACCC7DA3F7}"/>
              </a:ext>
            </a:extLst>
          </p:cNvPr>
          <p:cNvSpPr/>
          <p:nvPr/>
        </p:nvSpPr>
        <p:spPr>
          <a:xfrm>
            <a:off x="8308118" y="5456294"/>
            <a:ext cx="2855181" cy="646331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9890E0-89D7-4C4D-A0BD-D3C092751194}"/>
              </a:ext>
            </a:extLst>
          </p:cNvPr>
          <p:cNvSpPr txBox="1"/>
          <p:nvPr/>
        </p:nvSpPr>
        <p:spPr>
          <a:xfrm>
            <a:off x="7825655" y="6413874"/>
            <a:ext cx="5085025" cy="1200329"/>
          </a:xfrm>
          <a:prstGeom prst="rect">
            <a:avLst/>
          </a:prstGeom>
          <a:solidFill>
            <a:srgbClr val="003D5F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Launch incomplete Projects</a:t>
            </a:r>
          </a:p>
        </p:txBody>
      </p:sp>
    </p:spTree>
    <p:extLst>
      <p:ext uri="{BB962C8B-B14F-4D97-AF65-F5344CB8AC3E}">
        <p14:creationId xmlns:p14="http://schemas.microsoft.com/office/powerpoint/2010/main" val="4091254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5FB7E35-BF32-4EEF-AC23-9A7320D0E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20" y="2479678"/>
            <a:ext cx="10448719" cy="66227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755266-7B9C-495B-89AA-970B45929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Click on pop-up menu below to preview slides/assignments in this Project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2104CB1-BF21-4499-887E-11E612DB2301}"/>
              </a:ext>
            </a:extLst>
          </p:cNvPr>
          <p:cNvSpPr/>
          <p:nvPr/>
        </p:nvSpPr>
        <p:spPr>
          <a:xfrm>
            <a:off x="3461633" y="8444541"/>
            <a:ext cx="4516175" cy="646331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07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6A0CF5-E344-4AC5-BE34-D30F4D101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162" y="3054833"/>
            <a:ext cx="3524250" cy="5724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755266-7B9C-495B-89AA-970B45929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Take note of “Your Assignment” and the Assessments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FA25512-8467-48E3-BEA6-1C6AFFB119FB}"/>
              </a:ext>
            </a:extLst>
          </p:cNvPr>
          <p:cNvSpPr/>
          <p:nvPr/>
        </p:nvSpPr>
        <p:spPr>
          <a:xfrm>
            <a:off x="9040384" y="4078069"/>
            <a:ext cx="922020" cy="646331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B025F5-3B88-494C-A0FA-1C5F5916623B}"/>
              </a:ext>
            </a:extLst>
          </p:cNvPr>
          <p:cNvSpPr txBox="1"/>
          <p:nvPr/>
        </p:nvSpPr>
        <p:spPr>
          <a:xfrm>
            <a:off x="516835" y="3065061"/>
            <a:ext cx="5820563" cy="5078313"/>
          </a:xfrm>
          <a:prstGeom prst="rect">
            <a:avLst/>
          </a:prstGeom>
          <a:solidFill>
            <a:srgbClr val="770E29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These are the slides/tasks within the Evaluation and Feedback Project of Level 1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Your Assignment lists the tasks within the Project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Take the Before and After assessments to complete the Project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2104CB1-BF21-4499-887E-11E612DB2301}"/>
              </a:ext>
            </a:extLst>
          </p:cNvPr>
          <p:cNvSpPr/>
          <p:nvPr/>
        </p:nvSpPr>
        <p:spPr>
          <a:xfrm>
            <a:off x="8908277" y="8298887"/>
            <a:ext cx="922020" cy="646331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0925D60-CAA7-414B-AE19-8F9EB0BF1559}"/>
              </a:ext>
            </a:extLst>
          </p:cNvPr>
          <p:cNvSpPr/>
          <p:nvPr/>
        </p:nvSpPr>
        <p:spPr>
          <a:xfrm>
            <a:off x="7309609" y="3541356"/>
            <a:ext cx="2033173" cy="792105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EC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572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55266-7B9C-495B-89AA-970B4592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310233"/>
            <a:ext cx="11567160" cy="1944159"/>
          </a:xfrm>
        </p:spPr>
        <p:txBody>
          <a:bodyPr>
            <a:noAutofit/>
          </a:bodyPr>
          <a:lstStyle/>
          <a:p>
            <a:r>
              <a:rPr lang="en-US" sz="4000" dirty="0"/>
              <a:t>You receive a Congratulations notice when you complete a Project within a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8514EA-DEBD-4769-9707-987BE1A6B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957" y="2164603"/>
            <a:ext cx="10213285" cy="648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30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85CCA-D3A7-4B13-A252-F46358BEF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80793-E401-4556-9FB7-B83A7BDFA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Email your officers at </a:t>
            </a:r>
            <a:r>
              <a:rPr lang="en-US" dirty="0">
                <a:hlinkClick r:id="rId2"/>
              </a:rPr>
              <a:t>toastmasters@list.nist.gov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2146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</TotalTime>
  <Words>262</Words>
  <Application>Microsoft Office PowerPoint</Application>
  <PresentationFormat>Custom</PresentationFormat>
  <Paragraphs>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ITC Lubalin Graph Std Book</vt:lpstr>
      <vt:lpstr>Montserrat</vt:lpstr>
      <vt:lpstr>Office Theme</vt:lpstr>
      <vt:lpstr>Instructions</vt:lpstr>
      <vt:lpstr>Speaker Evaluations</vt:lpstr>
      <vt:lpstr>Navigate to Basecamp</vt:lpstr>
      <vt:lpstr>Log in as a Member</vt:lpstr>
      <vt:lpstr>Click on My Education Transcript</vt:lpstr>
      <vt:lpstr>Click on E-portfolio</vt:lpstr>
      <vt:lpstr>Click on correct Level folder</vt:lpstr>
      <vt:lpstr>Click on correct Level folder</vt:lpstr>
      <vt:lpstr>Click Select a File in pop-up window</vt:lpstr>
      <vt:lpstr>Be sure to complete the self-evaluation by going back to Home and clicking on Open Curriculum</vt:lpstr>
      <vt:lpstr>Checkmarks appear next to completed Projects</vt:lpstr>
      <vt:lpstr>Click on pop-up menu below to preview slides/assignments in this Project</vt:lpstr>
      <vt:lpstr>Take note of “Your Assignment” and the Assessments</vt:lpstr>
      <vt:lpstr>You receive a Congratulations notice when you complete a Project within a Level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Ng, Lisa (Fed)</dc:creator>
  <cp:lastModifiedBy>Ng, Lisa (Fed)</cp:lastModifiedBy>
  <cp:revision>69</cp:revision>
  <cp:lastPrinted>2017-09-22T15:49:14Z</cp:lastPrinted>
  <dcterms:created xsi:type="dcterms:W3CDTF">2017-09-20T03:17:03Z</dcterms:created>
  <dcterms:modified xsi:type="dcterms:W3CDTF">2018-07-31T19:25:05Z</dcterms:modified>
</cp:coreProperties>
</file>